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28" autoAdjust="0"/>
    <p:restoredTop sz="94660"/>
  </p:normalViewPr>
  <p:slideViewPr>
    <p:cSldViewPr snapToGrid="0">
      <p:cViewPr>
        <p:scale>
          <a:sx n="97" d="100"/>
          <a:sy n="97" d="100"/>
        </p:scale>
        <p:origin x="27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4D9DB-4CDF-49D7-9BF3-F722B33E21A3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61EBC-A10F-4129-BF9B-72217045B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43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076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148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Table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235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Table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34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 (CPS1)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282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 (most important)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8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209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214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4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No, table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00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27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 to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956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667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884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638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486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No, table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71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144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778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010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962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91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 to 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993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No, table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580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47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211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Appendix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684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186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036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No, table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626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463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Table for all AUC, only show good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1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 to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99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 to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438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Yes to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598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Appendix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61EBC-A10F-4129-BF9B-72217045B2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4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15F1-9BF3-282E-72AC-9A6E6E41F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9E6D6-3446-2D9D-6313-7960E2FA4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88298-BC18-2F34-DA07-122691B9A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72D81-46D3-828C-A8C4-68B4E0CC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F4D4-78B5-576E-F333-83325A4D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1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4E43-57AD-4EF9-11CD-54D889B0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273AD-9E74-56CA-F1BE-B08EC6156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E7BE5-8375-9EFD-6797-5D0870EB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8DDB4-9F69-4062-1F71-51A7930C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38269-A882-8323-F816-A2BB7A10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39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EED885-F1EE-3A01-28A9-8A0A246C80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A6311-4510-D695-6554-F11E5F7C0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0EA77-2A7B-8D84-4CFF-7EF23F81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97AA-95B5-44C9-DB2E-EDA29735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E9BCA-0B1C-8807-58FE-40CF3754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28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53A5-8FD9-9603-971B-0A38B6D0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0863C-F40E-1BDA-1CEE-1E3B6410A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8E996-D58B-7294-442F-0AE6F730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B29E3-D0FE-1C8F-70AD-CE427F2AB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B2D1F-316A-54D2-B71C-031E9F9E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66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08FD-5A23-9370-DF82-660146A5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EAAF7-AB5B-519C-91E8-F737B66A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465BC-7217-6C6B-20EA-0569200A4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D229A-2B33-9DE2-0D00-3473FEDFA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818AA-963F-41CF-9484-53F204C1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27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A1BF-3C8E-7EF4-36F2-4779EF48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119B-3617-6D3B-7730-9D2581EFA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D7FBC-DA9D-9FCD-0EA4-D4155771D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CDA06-578C-C111-071A-C27401E1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60535-F79F-83DF-E5B4-CE9BA10C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FB28D-5FF4-AA62-2378-026D7D28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72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83A4-80C0-6877-AE19-B1895AE62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6F739-0F12-B60C-6B3E-DAA94B3F9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AB424-4400-9F68-3AB7-2010D960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FFEE9-E99B-E6CF-6962-5638F70FD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36CA9C-4147-0C2A-C9A0-7DF8A2670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7B6A9E-1BE1-5A00-3BC1-8F8DF676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81E0CA-67DF-52B5-3316-55814E42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A1DD0-E9CD-25EC-0916-69EF98D8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2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4970-7C8B-E990-2DC7-4C51DA5A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19B4F-4662-5B4B-61A1-7497D77B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8D7B4-0981-44EE-27E6-DF9A311C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90453-B14F-F7E8-7FB4-992A45BD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646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7DB71-C798-715B-0FF8-22D28434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6C95C-3297-DF95-5A59-273CF25E0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7D5F2-7AC7-FE63-B4E1-D6B7E920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49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A6DF-0FBD-A48F-C592-86257988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DF357-837B-47C7-3DA7-6219386DA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4B231-72B1-3F0B-549E-950CDFC38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F74F2-8247-5EDF-9EBC-F5C507CB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935CD-E93C-6DE3-B41B-AD41B76F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DB9FA-0CAD-C7BC-7CFF-969F8A80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65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379E-99E8-1010-C28D-EC70211A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43FE8-974A-7930-6029-310B6669B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EC875-28EB-E1D1-AE42-210D0285F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09DFF-7561-9C69-AFFF-BF9D50B5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14814-1866-A758-A45C-4C45C3C72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0CA97-46A8-A6CE-D921-33BB2073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8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9E78F-E537-6026-FD1A-ADD4C3335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AFC09-8106-095B-A47E-767585D2F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6DB04-0E40-BE78-6579-5D0D9F0CC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AD580-B5BD-4D24-B835-34AA67E99FC5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290A6-F855-FC99-1AFD-46840F45A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805A6-DB3D-7A25-35F3-120DB6A55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4C4E63-A450-4ACE-9524-BFADD8E732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66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5ADD-E533-1B36-E0E5-E322037D7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3659B-93C9-0636-512B-46064B0C9D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67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EFFF1-453F-3E2B-5FAF-78D45ECB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F97F-4C35-5A21-F0AB-525882F5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late-stage co-mutations</a:t>
            </a:r>
          </a:p>
        </p:txBody>
      </p:sp>
      <p:pic>
        <p:nvPicPr>
          <p:cNvPr id="4" name="Picture 3" descr="A graph of a number of colored bars&#10;&#10;AI-generated content may be incorrect.">
            <a:extLst>
              <a:ext uri="{FF2B5EF4-FFF2-40B4-BE49-F238E27FC236}">
                <a16:creationId xmlns:a16="http://schemas.microsoft.com/office/drawing/2014/main" id="{968D9940-4BEE-CEAE-5329-6BEBF3D92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73" y="782128"/>
            <a:ext cx="6216492" cy="3056396"/>
          </a:xfrm>
          <a:prstGeom prst="rect">
            <a:avLst/>
          </a:prstGeom>
        </p:spPr>
      </p:pic>
      <p:pic>
        <p:nvPicPr>
          <p:cNvPr id="8" name="Picture 7" descr="A graph showing the amount of blood in a row&#10;&#10;AI-generated content may be incorrect.">
            <a:extLst>
              <a:ext uri="{FF2B5EF4-FFF2-40B4-BE49-F238E27FC236}">
                <a16:creationId xmlns:a16="http://schemas.microsoft.com/office/drawing/2014/main" id="{0C72686B-15A5-BC29-49AD-E2E989D7A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00" y="3796145"/>
            <a:ext cx="6216493" cy="30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86340-0569-4585-57C8-A903DDF5E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AAC6-0921-7D3D-5EE6-73E15132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late-stage co-mutation scatter</a:t>
            </a:r>
          </a:p>
        </p:txBody>
      </p:sp>
      <p:pic>
        <p:nvPicPr>
          <p:cNvPr id="4" name="Picture 3" descr="A graph with blue dots&#10;&#10;AI-generated content may be incorrect.">
            <a:extLst>
              <a:ext uri="{FF2B5EF4-FFF2-40B4-BE49-F238E27FC236}">
                <a16:creationId xmlns:a16="http://schemas.microsoft.com/office/drawing/2014/main" id="{70737780-6777-A00C-D439-1336ADF61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48" y="757218"/>
            <a:ext cx="7181903" cy="53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54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3F7FD-4B73-2EAB-A5DC-618214719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F8B3E-C862-7A15-B1F3-332F0B3B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late-stage roc curve</a:t>
            </a:r>
          </a:p>
        </p:txBody>
      </p:sp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A008BC97-2FD7-2FAA-BA5C-CEBADEAC5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264"/>
            <a:ext cx="5888182" cy="4567961"/>
          </a:xfrm>
          <a:prstGeom prst="rect">
            <a:avLst/>
          </a:prstGeom>
        </p:spPr>
      </p:pic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87542385-FC5D-C0CB-B0DE-10EADF47C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82" y="1661264"/>
            <a:ext cx="6291845" cy="464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2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CBB37-B4C6-9C66-C65E-EF081096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37D7-23F5-3CDA-497B-9A0699BD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late-stage DNA roc curve</a:t>
            </a:r>
          </a:p>
        </p:txBody>
      </p:sp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6B288D18-8321-23BD-DEC0-7A667717E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137"/>
            <a:ext cx="5875873" cy="4540846"/>
          </a:xfrm>
          <a:prstGeom prst="rect">
            <a:avLst/>
          </a:prstGeom>
        </p:spPr>
      </p:pic>
      <p:pic>
        <p:nvPicPr>
          <p:cNvPr id="7" name="Picture 6" descr="A graph of a curve&#10;&#10;AI-generated content may be incorrect.">
            <a:extLst>
              <a:ext uri="{FF2B5EF4-FFF2-40B4-BE49-F238E27FC236}">
                <a16:creationId xmlns:a16="http://schemas.microsoft.com/office/drawing/2014/main" id="{8420EE34-C071-2119-D596-C307AB6D3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802" y="1652137"/>
            <a:ext cx="6303198" cy="44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1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D5480-2D02-2C42-500C-8533F990B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3502-A87F-CA69-190D-59179563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late-stage volcano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800A970C-E417-5518-8E4E-6A699AB09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65" y="907711"/>
            <a:ext cx="8650469" cy="57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1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99B5-2BA8-14E4-3CF7-84E0EA6A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6108-DC4E-A7CC-4794-F7888FC0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late-stage </a:t>
            </a:r>
            <a:r>
              <a:rPr lang="en-GB" dirty="0" err="1"/>
              <a:t>GO_bp</a:t>
            </a:r>
            <a:r>
              <a:rPr lang="en-GB" dirty="0"/>
              <a:t> GSEA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F27C9D-7AEB-500C-F5A0-FD19D2B8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69" y="1309671"/>
            <a:ext cx="10042461" cy="499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E23FD-47D6-07E7-6A71-884E60E1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8F1E-BAA1-42E7-DDA4-52438D39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late-stage co-mutations</a:t>
            </a:r>
          </a:p>
        </p:txBody>
      </p:sp>
      <p:pic>
        <p:nvPicPr>
          <p:cNvPr id="5" name="Picture 4" descr="A graph of a bar graph&#10;&#10;AI-generated content may be incorrect.">
            <a:extLst>
              <a:ext uri="{FF2B5EF4-FFF2-40B4-BE49-F238E27FC236}">
                <a16:creationId xmlns:a16="http://schemas.microsoft.com/office/drawing/2014/main" id="{1DAA2221-7F96-0429-88B4-62BFB83B8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95" y="782128"/>
            <a:ext cx="6222009" cy="3056330"/>
          </a:xfrm>
          <a:prstGeom prst="rect">
            <a:avLst/>
          </a:prstGeom>
        </p:spPr>
      </p:pic>
      <p:pic>
        <p:nvPicPr>
          <p:cNvPr id="7" name="Picture 6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0136EA25-0705-2116-6745-D33EA20F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74" y="3837419"/>
            <a:ext cx="6143830" cy="30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8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ADF04-4461-3E0E-54B0-6BCFC596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55EC-82DB-C3FF-DA42-6872FE696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late-stage co-mutation scatter</a:t>
            </a:r>
          </a:p>
        </p:txBody>
      </p:sp>
      <p:pic>
        <p:nvPicPr>
          <p:cNvPr id="5" name="Picture 4" descr="A graph with blue dots&#10;&#10;AI-generated content may be incorrect.">
            <a:extLst>
              <a:ext uri="{FF2B5EF4-FFF2-40B4-BE49-F238E27FC236}">
                <a16:creationId xmlns:a16="http://schemas.microsoft.com/office/drawing/2014/main" id="{3EA2E88B-F829-B770-56BF-5033C3342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48" y="766743"/>
            <a:ext cx="7181903" cy="53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4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10CC-9F13-D278-DA03-4E5B9276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D91C-7CA4-3BCD-579B-9BA05795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late-stage roc curve</a:t>
            </a:r>
          </a:p>
        </p:txBody>
      </p:sp>
      <p:pic>
        <p:nvPicPr>
          <p:cNvPr id="4" name="Picture 3" descr="A graph of a positive patient&#10;&#10;AI-generated content may be incorrect.">
            <a:extLst>
              <a:ext uri="{FF2B5EF4-FFF2-40B4-BE49-F238E27FC236}">
                <a16:creationId xmlns:a16="http://schemas.microsoft.com/office/drawing/2014/main" id="{3F4ED82E-5C80-32EE-3C46-EFD70EB4C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3564"/>
            <a:ext cx="5978236" cy="4621980"/>
          </a:xfrm>
          <a:prstGeom prst="rect">
            <a:avLst/>
          </a:prstGeom>
        </p:spPr>
      </p:pic>
      <p:pic>
        <p:nvPicPr>
          <p:cNvPr id="7" name="Picture 6" descr="A graph of a positive patient&#10;&#10;AI-generated content may be incorrect.">
            <a:extLst>
              <a:ext uri="{FF2B5EF4-FFF2-40B4-BE49-F238E27FC236}">
                <a16:creationId xmlns:a16="http://schemas.microsoft.com/office/drawing/2014/main" id="{3320B14B-5607-1929-5125-0D4A03278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73" y="1391940"/>
            <a:ext cx="6266527" cy="45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7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E44C7-728C-900F-063B-256943BEA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8492-4D39-D088-8AFF-2839B87D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late-stage DNA roc curve</a:t>
            </a:r>
          </a:p>
        </p:txBody>
      </p:sp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62C337C6-895D-4E71-ED08-D03129048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056"/>
            <a:ext cx="5762778" cy="4477367"/>
          </a:xfrm>
          <a:prstGeom prst="rect">
            <a:avLst/>
          </a:prstGeom>
        </p:spPr>
      </p:pic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D5247D44-069A-75A5-A0ED-507719033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78" y="1151804"/>
            <a:ext cx="6318385" cy="43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7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B0A0-D87A-4122-C690-AC64D2D1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early-stage volcano</a:t>
            </a:r>
          </a:p>
        </p:txBody>
      </p:sp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AF32A2EA-CD46-393E-EA5C-398D0BEC1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86" y="782128"/>
            <a:ext cx="8734028" cy="57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46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8DE0E-6D7D-013A-C67D-CA846E2E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14F5-63C0-B142-ECC4-E0327863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whole cohort volcano</a:t>
            </a:r>
          </a:p>
        </p:txBody>
      </p:sp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036D233A-6D79-0F1F-110F-003C0AFA6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26" y="766656"/>
            <a:ext cx="8934919" cy="59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4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FF277-435D-C945-A001-866AAB8C0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FFA5-7FBC-DD95-F294-DDA3A6D4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whole cohort </a:t>
            </a:r>
            <a:r>
              <a:rPr lang="en-GB" dirty="0" err="1"/>
              <a:t>GO_bp</a:t>
            </a:r>
            <a:r>
              <a:rPr lang="en-GB" dirty="0"/>
              <a:t> GSEA</a:t>
            </a:r>
          </a:p>
        </p:txBody>
      </p:sp>
      <p:pic>
        <p:nvPicPr>
          <p:cNvPr id="5" name="Picture 4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4F864D45-5556-1DB6-CEDB-783206570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07" y="1233471"/>
            <a:ext cx="8391586" cy="43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C01ED-3C1B-637F-1A38-6C7CCC36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7C40-0BF6-0CE1-C4AE-816CC63C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whole cohort co-mutations</a:t>
            </a:r>
          </a:p>
        </p:txBody>
      </p:sp>
      <p:pic>
        <p:nvPicPr>
          <p:cNvPr id="4" name="Picture 3" descr="A graph showing a number of different colored bars&#10;&#10;AI-generated content may be incorrect.">
            <a:extLst>
              <a:ext uri="{FF2B5EF4-FFF2-40B4-BE49-F238E27FC236}">
                <a16:creationId xmlns:a16="http://schemas.microsoft.com/office/drawing/2014/main" id="{04E6AD74-2D06-7C0D-8F17-392EBAE8B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782128"/>
            <a:ext cx="6222302" cy="3072810"/>
          </a:xfrm>
          <a:prstGeom prst="rect">
            <a:avLst/>
          </a:prstGeom>
        </p:spPr>
      </p:pic>
      <p:pic>
        <p:nvPicPr>
          <p:cNvPr id="8" name="Picture 7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1ACFC084-6065-AC69-7EB8-5FE64C250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796145"/>
            <a:ext cx="6222303" cy="30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43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3D82-3E62-2DB6-D711-F87E7D0D0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2513-48CF-B0AC-A564-A89BE0C4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whole cohort co-mutation scatter</a:t>
            </a:r>
          </a:p>
        </p:txBody>
      </p:sp>
      <p:pic>
        <p:nvPicPr>
          <p:cNvPr id="5" name="Picture 4" descr="A graph with blue dots&#10;&#10;AI-generated content may be incorrect.">
            <a:extLst>
              <a:ext uri="{FF2B5EF4-FFF2-40B4-BE49-F238E27FC236}">
                <a16:creationId xmlns:a16="http://schemas.microsoft.com/office/drawing/2014/main" id="{AB8BC4CA-908C-AF9A-7A02-B909B5629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48" y="766743"/>
            <a:ext cx="7181903" cy="53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88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0D796-B30C-187A-1A5D-DB980FDCD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C20E-5AC8-B909-E20E-49BC976B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whole cohort roc curve</a:t>
            </a:r>
          </a:p>
        </p:txBody>
      </p:sp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EB6A9474-1300-8A13-5FA5-C880FD7B3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120"/>
            <a:ext cx="6005946" cy="4661331"/>
          </a:xfrm>
          <a:prstGeom prst="rect">
            <a:avLst/>
          </a:prstGeom>
        </p:spPr>
      </p:pic>
      <p:pic>
        <p:nvPicPr>
          <p:cNvPr id="8" name="Picture 7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166B8E2E-D805-A216-05CF-2332D028F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55" y="1238120"/>
            <a:ext cx="5952281" cy="46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96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F9E5C-643D-8B81-FAC0-C358F264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4CAC-2B7F-265C-8F91-B297C517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EGFR whole cohort DNA roc curve</a:t>
            </a:r>
          </a:p>
        </p:txBody>
      </p:sp>
      <p:pic>
        <p:nvPicPr>
          <p:cNvPr id="4" name="Picture 3" descr="A graph of a positive patient&#10;&#10;AI-generated content may be incorrect.">
            <a:extLst>
              <a:ext uri="{FF2B5EF4-FFF2-40B4-BE49-F238E27FC236}">
                <a16:creationId xmlns:a16="http://schemas.microsoft.com/office/drawing/2014/main" id="{695AF37C-7FFE-0FE0-3E0F-A2010F3E4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096"/>
            <a:ext cx="5902036" cy="4571875"/>
          </a:xfrm>
          <a:prstGeom prst="rect">
            <a:avLst/>
          </a:prstGeom>
        </p:spPr>
      </p:pic>
      <p:pic>
        <p:nvPicPr>
          <p:cNvPr id="7" name="Picture 6" descr="A graph of a positive patient&#10;&#10;AI-generated content may be incorrect.">
            <a:extLst>
              <a:ext uri="{FF2B5EF4-FFF2-40B4-BE49-F238E27FC236}">
                <a16:creationId xmlns:a16="http://schemas.microsoft.com/office/drawing/2014/main" id="{7A7E209E-589D-5B30-6E91-B6E8880BF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77" y="1122096"/>
            <a:ext cx="6127991" cy="46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D1E1C-8EFC-6C80-A2EA-B899B2B2C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9853-6D59-F794-3AD3-D49969D4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early-stage volcano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FDBA8E44-6DBC-DF53-D454-01AD83ED1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07" y="782128"/>
            <a:ext cx="8707185" cy="57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7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3A615-529D-D774-A400-D75E06902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A3CD-DBAF-D7DA-9680-F168D752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early-stage </a:t>
            </a:r>
            <a:r>
              <a:rPr lang="en-GB" dirty="0" err="1"/>
              <a:t>GO_bp</a:t>
            </a:r>
            <a:r>
              <a:rPr lang="en-GB" dirty="0"/>
              <a:t> GSEA</a:t>
            </a:r>
          </a:p>
        </p:txBody>
      </p:sp>
      <p:pic>
        <p:nvPicPr>
          <p:cNvPr id="4" name="Picture 3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FFDBE9CA-B906-AB2E-5868-B4ED02785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68" y="1238234"/>
            <a:ext cx="8763064" cy="43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95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F5114-CAD0-0744-51D4-2B4D83F37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8513-BC4D-62DC-5867-2B3158F6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early-stage co-mutations</a:t>
            </a:r>
          </a:p>
        </p:txBody>
      </p:sp>
      <p:pic>
        <p:nvPicPr>
          <p:cNvPr id="5" name="Picture 4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A82FB6B2-B46C-5629-5F74-3870A7585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7" y="782129"/>
            <a:ext cx="6043199" cy="2973890"/>
          </a:xfrm>
          <a:prstGeom prst="rect">
            <a:avLst/>
          </a:prstGeom>
        </p:spPr>
      </p:pic>
      <p:pic>
        <p:nvPicPr>
          <p:cNvPr id="7" name="Picture 6" descr="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ED735A8E-58DE-6740-63EF-3991F9C8E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26" y="3784972"/>
            <a:ext cx="6038059" cy="297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83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F867-4318-BEAF-816E-1B2F4AE1A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2BB6-8C33-60E2-F677-ED44F0EAB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early-stage co-mutation scatter</a:t>
            </a:r>
          </a:p>
        </p:txBody>
      </p:sp>
      <p:pic>
        <p:nvPicPr>
          <p:cNvPr id="4" name="Picture 3" descr="A graph with blue dots&#10;&#10;AI-generated content may be incorrect.">
            <a:extLst>
              <a:ext uri="{FF2B5EF4-FFF2-40B4-BE49-F238E27FC236}">
                <a16:creationId xmlns:a16="http://schemas.microsoft.com/office/drawing/2014/main" id="{014E661F-B7E7-CC4E-993C-31A405DB0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48" y="761980"/>
            <a:ext cx="7181903" cy="53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5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9515C-5973-2A33-F6E3-3DAF58715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4509-BB26-F858-56BB-D06109C8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early-stage </a:t>
            </a:r>
            <a:r>
              <a:rPr lang="en-GB" dirty="0" err="1"/>
              <a:t>GO_bp</a:t>
            </a:r>
            <a:r>
              <a:rPr lang="en-GB" dirty="0"/>
              <a:t> GSEA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127984DA-0681-D965-8C36-44D2E01BD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05" y="1238234"/>
            <a:ext cx="8696389" cy="43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71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85231-6619-6F16-330A-6667AE8E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D113-8769-6376-ED63-7C4FB6A0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early-stage roc curve</a:t>
            </a:r>
          </a:p>
        </p:txBody>
      </p:sp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FFA63387-1F45-77A2-1931-524A326B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03"/>
            <a:ext cx="5867400" cy="4543069"/>
          </a:xfrm>
          <a:prstGeom prst="rect">
            <a:avLst/>
          </a:prstGeom>
        </p:spPr>
      </p:pic>
      <p:pic>
        <p:nvPicPr>
          <p:cNvPr id="7" name="Picture 6" descr="A graph of a patient's curve&#10;&#10;AI-generated content may be incorrect.">
            <a:extLst>
              <a:ext uri="{FF2B5EF4-FFF2-40B4-BE49-F238E27FC236}">
                <a16:creationId xmlns:a16="http://schemas.microsoft.com/office/drawing/2014/main" id="{D15BF308-7FB0-C4AD-04C2-522F60F39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00" y="1232395"/>
            <a:ext cx="6278328" cy="454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8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F2A83-C627-AFF3-B5DB-3BCD68335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6323-E172-5BDF-253D-8BB87625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early-stage DNA roc curve</a:t>
            </a:r>
          </a:p>
        </p:txBody>
      </p:sp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AD2B33E9-D261-ED32-57F8-57822A810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" y="1352540"/>
            <a:ext cx="5732331" cy="4440417"/>
          </a:xfrm>
          <a:prstGeom prst="rect">
            <a:avLst/>
          </a:prstGeom>
        </p:spPr>
      </p:pic>
      <p:pic>
        <p:nvPicPr>
          <p:cNvPr id="8" name="Picture 7" descr="A graph of a graph showing the number of patients&#10;&#10;AI-generated content may be incorrect.">
            <a:extLst>
              <a:ext uri="{FF2B5EF4-FFF2-40B4-BE49-F238E27FC236}">
                <a16:creationId xmlns:a16="http://schemas.microsoft.com/office/drawing/2014/main" id="{C0838074-A04A-0296-46AD-42A812EBA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709" y="1345254"/>
            <a:ext cx="6438913" cy="43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13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291D-3B88-3212-EB85-B383461B8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347-3B2C-EF4C-7A77-7C8C13E1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late-stage volcano</a:t>
            </a:r>
          </a:p>
        </p:txBody>
      </p:sp>
      <p:pic>
        <p:nvPicPr>
          <p:cNvPr id="4" name="Picture 3" descr="A screen shot of a diagram&#10;&#10;AI-generated content may be incorrect.">
            <a:extLst>
              <a:ext uri="{FF2B5EF4-FFF2-40B4-BE49-F238E27FC236}">
                <a16:creationId xmlns:a16="http://schemas.microsoft.com/office/drawing/2014/main" id="{4E83A6E6-B1FB-8069-AAD9-820D1C3FF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51" y="994342"/>
            <a:ext cx="8710649" cy="57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21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5934-AF2F-CB28-74CB-ED249F4C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3D64-210F-E6E6-0FAE-E50957FC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late-stage </a:t>
            </a:r>
            <a:r>
              <a:rPr lang="en-GB" dirty="0" err="1"/>
              <a:t>GO_bp</a:t>
            </a:r>
            <a:r>
              <a:rPr lang="en-GB" dirty="0"/>
              <a:t> GSEA</a:t>
            </a:r>
          </a:p>
        </p:txBody>
      </p:sp>
      <p:pic>
        <p:nvPicPr>
          <p:cNvPr id="5" name="Picture 4" descr="A graph with green and white text&#10;&#10;AI-generated content may be incorrect.">
            <a:extLst>
              <a:ext uri="{FF2B5EF4-FFF2-40B4-BE49-F238E27FC236}">
                <a16:creationId xmlns:a16="http://schemas.microsoft.com/office/drawing/2014/main" id="{01CEFB8C-E7F3-F4E6-52AB-B76BF97BD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80" y="1223946"/>
            <a:ext cx="8715439" cy="44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09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3CECE-7366-419A-7445-D128873CD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8D541-6E9E-0230-07ED-39A64D45C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late-stage co-mutations</a:t>
            </a:r>
          </a:p>
        </p:txBody>
      </p:sp>
      <p:pic>
        <p:nvPicPr>
          <p:cNvPr id="4" name="Picture 3" descr="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AF252DDA-99ED-6DF5-B580-66CCE5FF1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23" y="782128"/>
            <a:ext cx="6193175" cy="3041727"/>
          </a:xfrm>
          <a:prstGeom prst="rect">
            <a:avLst/>
          </a:prstGeom>
        </p:spPr>
      </p:pic>
      <p:pic>
        <p:nvPicPr>
          <p:cNvPr id="8" name="Picture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A35ED317-4312-770B-9404-C20EFF584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51" y="3823855"/>
            <a:ext cx="6165190" cy="30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21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73367-3873-A57E-448A-69ED524C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FEB8-1B59-4988-E898-E338D4D2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late-stage co-mutation scatter</a:t>
            </a:r>
          </a:p>
        </p:txBody>
      </p:sp>
      <p:pic>
        <p:nvPicPr>
          <p:cNvPr id="5" name="Picture 4" descr="A graph with blue dots&#10;&#10;AI-generated content may be incorrect.">
            <a:extLst>
              <a:ext uri="{FF2B5EF4-FFF2-40B4-BE49-F238E27FC236}">
                <a16:creationId xmlns:a16="http://schemas.microsoft.com/office/drawing/2014/main" id="{BA5D3275-20A9-4D0E-1D58-261BC5EB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48" y="766743"/>
            <a:ext cx="7181903" cy="53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0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8255-C3A2-9792-CBF1-AD4A4D716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F048-98E0-41F5-9FCD-83AA14E8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late-stage roc curve</a:t>
            </a:r>
          </a:p>
        </p:txBody>
      </p:sp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C7D4A2E4-1502-DC79-70D2-65DDEA4B0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744"/>
            <a:ext cx="5749636" cy="4442512"/>
          </a:xfrm>
          <a:prstGeom prst="rect">
            <a:avLst/>
          </a:prstGeom>
        </p:spPr>
      </p:pic>
      <p:pic>
        <p:nvPicPr>
          <p:cNvPr id="8" name="Picture 7" descr="A graph of a graph showing a curve&#10;&#10;AI-generated content may be incorrect.">
            <a:extLst>
              <a:ext uri="{FF2B5EF4-FFF2-40B4-BE49-F238E27FC236}">
                <a16:creationId xmlns:a16="http://schemas.microsoft.com/office/drawing/2014/main" id="{82833900-FB72-2BD8-A76B-44BDA6F3E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72" y="1207744"/>
            <a:ext cx="6168328" cy="45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95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1506F-A8D4-6518-DF02-13C0BAB1E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621F-D122-4AF1-CFE7-4A859CDE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/>
              <a:t>OS late-stage DNA roc curve</a:t>
            </a:r>
          </a:p>
        </p:txBody>
      </p:sp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A71A6B4E-207C-567A-9049-EA4877210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768"/>
            <a:ext cx="5677431" cy="4404464"/>
          </a:xfrm>
          <a:prstGeom prst="rect">
            <a:avLst/>
          </a:prstGeom>
        </p:spPr>
      </p:pic>
      <p:pic>
        <p:nvPicPr>
          <p:cNvPr id="7" name="Picture 6" descr="A graph of a curve&#10;&#10;AI-generated content may be incorrect.">
            <a:extLst>
              <a:ext uri="{FF2B5EF4-FFF2-40B4-BE49-F238E27FC236}">
                <a16:creationId xmlns:a16="http://schemas.microsoft.com/office/drawing/2014/main" id="{085CDE12-297B-6267-EB9F-E7EAC3247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431" y="1226768"/>
            <a:ext cx="6369532" cy="44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6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71477-F051-6CBF-358A-95538C8B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854F-2931-0583-3BA4-8354374B6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early-stage co-mutations</a:t>
            </a:r>
          </a:p>
        </p:txBody>
      </p:sp>
      <p:pic>
        <p:nvPicPr>
          <p:cNvPr id="5" name="Picture 4" descr="A graph of a number of colored bars&#10;&#10;AI-generated content may be incorrect.">
            <a:extLst>
              <a:ext uri="{FF2B5EF4-FFF2-40B4-BE49-F238E27FC236}">
                <a16:creationId xmlns:a16="http://schemas.microsoft.com/office/drawing/2014/main" id="{CC2D5DB5-8333-DFCF-E6FE-CAA4B191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50" y="869046"/>
            <a:ext cx="5868134" cy="2887740"/>
          </a:xfrm>
          <a:prstGeom prst="rect">
            <a:avLst/>
          </a:prstGeom>
        </p:spPr>
      </p:pic>
      <p:pic>
        <p:nvPicPr>
          <p:cNvPr id="6" name="Picture 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0CAD5E61-36AA-24F2-47D8-0ED73AF5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51" y="3756786"/>
            <a:ext cx="5868134" cy="28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5AA6-7E8B-6B59-D038-A0BBE44B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A0B7-D38F-47A6-7994-C4CFBAC6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early-stage co-mutation scatter</a:t>
            </a:r>
          </a:p>
        </p:txBody>
      </p:sp>
      <p:pic>
        <p:nvPicPr>
          <p:cNvPr id="7" name="Picture 6" descr="A graph with blue dots&#10;&#10;AI-generated content may be incorrect.">
            <a:extLst>
              <a:ext uri="{FF2B5EF4-FFF2-40B4-BE49-F238E27FC236}">
                <a16:creationId xmlns:a16="http://schemas.microsoft.com/office/drawing/2014/main" id="{3BEEB55D-D29D-D0C6-D098-65D1101C2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48" y="747693"/>
            <a:ext cx="7181903" cy="53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2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ADDE7-44AC-9CC5-A2FF-818F3706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BEBB-AD48-28DB-418A-7CE957CE8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early-stage roc curve</a:t>
            </a:r>
          </a:p>
        </p:txBody>
      </p:sp>
      <p:pic>
        <p:nvPicPr>
          <p:cNvPr id="4" name="Picture 3" descr="A graph of a curve&#10;&#10;AI-generated content may be incorrect.">
            <a:extLst>
              <a:ext uri="{FF2B5EF4-FFF2-40B4-BE49-F238E27FC236}">
                <a16:creationId xmlns:a16="http://schemas.microsoft.com/office/drawing/2014/main" id="{C6993049-BEC0-04E7-2A39-6CC174ED7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" y="1473618"/>
            <a:ext cx="5705499" cy="4436663"/>
          </a:xfrm>
          <a:prstGeom prst="rect">
            <a:avLst/>
          </a:prstGeom>
        </p:spPr>
      </p:pic>
      <p:pic>
        <p:nvPicPr>
          <p:cNvPr id="6" name="Picture 5" descr="A graph of a normalized logistic&#10;&#10;AI-generated content may be incorrect.">
            <a:extLst>
              <a:ext uri="{FF2B5EF4-FFF2-40B4-BE49-F238E27FC236}">
                <a16:creationId xmlns:a16="http://schemas.microsoft.com/office/drawing/2014/main" id="{6DE73E2A-75EF-9CCE-3A05-815989171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4727"/>
            <a:ext cx="6037661" cy="44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2B8A2-1810-208F-6745-E7570302C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1B3D-7453-0E82-BD58-360AF9BF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early-stage DNA roc curve</a:t>
            </a:r>
          </a:p>
        </p:txBody>
      </p:sp>
      <p:pic>
        <p:nvPicPr>
          <p:cNvPr id="5" name="Picture 4" descr="A graph of a curve&#10;&#10;AI-generated content may be incorrect.">
            <a:extLst>
              <a:ext uri="{FF2B5EF4-FFF2-40B4-BE49-F238E27FC236}">
                <a16:creationId xmlns:a16="http://schemas.microsoft.com/office/drawing/2014/main" id="{6ADE33F3-E891-C133-0B5C-3E356CD57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210"/>
            <a:ext cx="5860473" cy="4535725"/>
          </a:xfrm>
          <a:prstGeom prst="rect">
            <a:avLst/>
          </a:prstGeom>
        </p:spPr>
      </p:pic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D02A8A0F-4016-07CD-A403-360AA1420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"/>
          <a:stretch>
            <a:fillRect/>
          </a:stretch>
        </p:blipFill>
        <p:spPr>
          <a:xfrm>
            <a:off x="5708765" y="1377210"/>
            <a:ext cx="6483235" cy="44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1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8621A-B07D-B068-D2E3-9AD47E2BA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9A98-6291-3D7C-AD1D-F954CDF4E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late-stage volcano</a:t>
            </a:r>
          </a:p>
        </p:txBody>
      </p:sp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D8B9006E-7224-426B-78B7-B9D1F0516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23" y="1006264"/>
            <a:ext cx="8591153" cy="56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1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BE950-98A8-4F56-501E-361120D19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CF6C-103A-DADE-403E-2EE7EE7F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91"/>
            <a:ext cx="10515600" cy="6240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Dfs</a:t>
            </a:r>
            <a:r>
              <a:rPr lang="en-GB" dirty="0"/>
              <a:t> late-stage </a:t>
            </a:r>
            <a:r>
              <a:rPr lang="en-GB" dirty="0" err="1"/>
              <a:t>GO_bp</a:t>
            </a:r>
            <a:r>
              <a:rPr lang="en-GB" dirty="0"/>
              <a:t> GSEA</a:t>
            </a:r>
          </a:p>
        </p:txBody>
      </p:sp>
      <p:pic>
        <p:nvPicPr>
          <p:cNvPr id="5" name="Picture 4" descr="A chart with green and purple dots&#10;&#10;AI-generated content may be incorrect.">
            <a:extLst>
              <a:ext uri="{FF2B5EF4-FFF2-40B4-BE49-F238E27FC236}">
                <a16:creationId xmlns:a16="http://schemas.microsoft.com/office/drawing/2014/main" id="{52F9ECBF-7BCF-337E-D9A7-3DDC8FC0F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83" y="1238234"/>
            <a:ext cx="7953433" cy="43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21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304</Words>
  <Application>Microsoft Office PowerPoint</Application>
  <PresentationFormat>Widescreen</PresentationFormat>
  <Paragraphs>109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Aptos</vt:lpstr>
      <vt:lpstr>Aptos Display</vt:lpstr>
      <vt:lpstr>Arial</vt:lpstr>
      <vt:lpstr>Office Theme</vt:lpstr>
      <vt:lpstr>Results</vt:lpstr>
      <vt:lpstr>Dfs early-stage volcano</vt:lpstr>
      <vt:lpstr>Dfs early-stage GO_bp GSEA</vt:lpstr>
      <vt:lpstr>Dfs early-stage co-mutations</vt:lpstr>
      <vt:lpstr>Dfs early-stage co-mutation scatter</vt:lpstr>
      <vt:lpstr>Dfs early-stage roc curve</vt:lpstr>
      <vt:lpstr>Dfs early-stage DNA roc curve</vt:lpstr>
      <vt:lpstr>Dfs late-stage volcano</vt:lpstr>
      <vt:lpstr>Dfs late-stage GO_bp GSEA</vt:lpstr>
      <vt:lpstr>Dfs late-stage co-mutations</vt:lpstr>
      <vt:lpstr>Dfs late-stage co-mutation scatter</vt:lpstr>
      <vt:lpstr>Dfs late-stage roc curve</vt:lpstr>
      <vt:lpstr>Dfs late-stage DNA roc curve</vt:lpstr>
      <vt:lpstr>EGFR late-stage volcano</vt:lpstr>
      <vt:lpstr>EGFR late-stage GO_bp GSEA</vt:lpstr>
      <vt:lpstr>EGFR late-stage co-mutations</vt:lpstr>
      <vt:lpstr>EGFR late-stage co-mutation scatter</vt:lpstr>
      <vt:lpstr>EGFR late-stage roc curve</vt:lpstr>
      <vt:lpstr>EGFR late-stage DNA roc curve</vt:lpstr>
      <vt:lpstr>EGFR whole cohort volcano</vt:lpstr>
      <vt:lpstr>EGFR whole cohort GO_bp GSEA</vt:lpstr>
      <vt:lpstr>EGFR whole cohort co-mutations</vt:lpstr>
      <vt:lpstr>EGFR whole cohort co-mutation scatter</vt:lpstr>
      <vt:lpstr>EGFR whole cohort roc curve</vt:lpstr>
      <vt:lpstr>EGFR whole cohort DNA roc curve</vt:lpstr>
      <vt:lpstr>OS early-stage volcano</vt:lpstr>
      <vt:lpstr>OS early-stage GO_bp GSEA</vt:lpstr>
      <vt:lpstr>OS early-stage co-mutations</vt:lpstr>
      <vt:lpstr>OS early-stage co-mutation scatter</vt:lpstr>
      <vt:lpstr>OS early-stage roc curve</vt:lpstr>
      <vt:lpstr>OS early-stage DNA roc curve</vt:lpstr>
      <vt:lpstr>OS late-stage volcano</vt:lpstr>
      <vt:lpstr>OS late-stage GO_bp GSEA</vt:lpstr>
      <vt:lpstr>OS late-stage co-mutations</vt:lpstr>
      <vt:lpstr>OS late-stage co-mutation scatter</vt:lpstr>
      <vt:lpstr>OS late-stage roc curve</vt:lpstr>
      <vt:lpstr>OS late-stage DNA roc curve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Jude Allison</dc:creator>
  <cp:lastModifiedBy>Jude Allison</cp:lastModifiedBy>
  <cp:revision>8</cp:revision>
  <dcterms:created xsi:type="dcterms:W3CDTF">2025-07-17T09:12:04Z</dcterms:created>
  <dcterms:modified xsi:type="dcterms:W3CDTF">2025-07-17T13:36:14Z</dcterms:modified>
</cp:coreProperties>
</file>